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2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5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5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5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020D3F3-F74D-4048-AE7E-406273432A76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7C8011-87D2-446B-A426-933CB154AB5E}" type="slidenum">
              <a:rPr lang="en-US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9C773D-A222-4FDF-9A85-16F990EB18EA}" type="slidenum">
              <a:rPr lang="en-US" sz="1200" b="0" strike="noStrike" spc="-1">
                <a:latin typeface="Times New Roman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1CC010-E316-4B15-B81B-295D01107CF6}" type="slidenum">
              <a:rPr lang="en-US" sz="1200" b="0" strike="noStrike" spc="-1">
                <a:latin typeface="Times New Roman"/>
              </a:rPr>
              <a:t>16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457200" y="306360"/>
            <a:ext cx="6824160" cy="244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329364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130080" y="104004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45720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/>
          </p:nvPr>
        </p:nvSpPr>
        <p:spPr>
          <a:xfrm>
            <a:off x="329364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/>
          </p:nvPr>
        </p:nvSpPr>
        <p:spPr>
          <a:xfrm>
            <a:off x="6130080" y="2990880"/>
            <a:ext cx="270108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373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755960" y="299088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755960" y="1040040"/>
            <a:ext cx="409356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990880"/>
            <a:ext cx="8388720" cy="178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6"/>
          <p:cNvSpPr/>
          <p:nvPr/>
        </p:nvSpPr>
        <p:spPr>
          <a:xfrm>
            <a:off x="5098320" y="4903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7"/>
          <p:cNvSpPr/>
          <p:nvPr/>
        </p:nvSpPr>
        <p:spPr>
          <a:xfrm>
            <a:off x="5910840" y="4273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1"/>
          <p:cNvSpPr/>
          <p:nvPr/>
        </p:nvSpPr>
        <p:spPr>
          <a:xfrm>
            <a:off x="5098320" y="4903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2"/>
          <p:cNvSpPr/>
          <p:nvPr/>
        </p:nvSpPr>
        <p:spPr>
          <a:xfrm>
            <a:off x="5910840" y="4273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000000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000000"/>
                </a:solidFill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ru-RU" sz="1800" b="1" strike="noStrike" spc="-1">
                <a:solidFill>
                  <a:srgbClr val="2C2D2E"/>
                </a:solidFill>
                <a:latin typeface="Golos Text"/>
              </a:rPr>
              <a:t>Начало списка:</a:t>
            </a:r>
            <a:endParaRPr lang="en-US" sz="18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8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8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8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8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800" b="0" strike="noStrike" spc="-1">
                <a:solidFill>
                  <a:srgbClr val="2C2D2E"/>
                </a:solidFill>
                <a:latin typeface="Golos Text"/>
              </a:rPr>
              <a:t> конец списка.</a:t>
            </a:r>
            <a:endParaRPr lang="en-US" sz="18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507960" y="179244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7960" y="118260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u="sng" strike="noStrike" spc="-1">
                <a:solidFill>
                  <a:srgbClr val="000000"/>
                </a:solidFill>
                <a:uFillTx/>
                <a:latin typeface="Golos Text DemiBold"/>
              </a:rPr>
              <a:t>Подзаголовок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000040" y="301140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Golos Text"/>
              </a:rPr>
              <a:t>Основной текст слайда, ключевая формулировка.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ru-RU" sz="1200" b="1" strike="noStrike" spc="-1">
                <a:solidFill>
                  <a:srgbClr val="2C2D2E"/>
                </a:solidFill>
                <a:latin typeface="Golos Text"/>
              </a:rPr>
              <a:t>Начало списка: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2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2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200" b="0" strike="noStrike" spc="-1">
                <a:solidFill>
                  <a:srgbClr val="2C2D2E"/>
                </a:solidFill>
                <a:latin typeface="Golos Text"/>
              </a:rPr>
              <a:t> конец списка.</a:t>
            </a: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000040" y="240156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u="sng" strike="noStrike" spc="-1">
                <a:solidFill>
                  <a:srgbClr val="000000"/>
                </a:solidFill>
                <a:uFillTx/>
                <a:latin typeface="Golos Text DemiBold"/>
              </a:rPr>
              <a:t>Подзаголовок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936720"/>
            <a:ext cx="4608000" cy="3841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Golos Text"/>
              </a:rPr>
              <a:t>Seventh Outline Level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Golos Text"/>
              </a:rPr>
              <a:t>Основной текст слайда, ключевая формулировка.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1" strike="noStrike" spc="-1">
                <a:solidFill>
                  <a:srgbClr val="2C2D2E"/>
                </a:solidFill>
                <a:latin typeface="Golos Text"/>
              </a:rPr>
              <a:t>Начало списка: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конец списка.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24240" y="1233720"/>
            <a:ext cx="7169760" cy="341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1" strike="noStrike" spc="-1">
                <a:solidFill>
                  <a:srgbClr val="2C2D2E"/>
                </a:solidFill>
                <a:latin typeface="Golos Text"/>
              </a:rPr>
              <a:t>Начало списка: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конец списка.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720" cy="3734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ru-RU" sz="2000" b="0" strike="noStrike" spc="-1">
                <a:solidFill>
                  <a:srgbClr val="FFFFFF"/>
                </a:solidFill>
                <a:latin typeface="Golos Text"/>
              </a:rPr>
              <a:t>Основной текст слайда, ключевая формулировка</a:t>
            </a:r>
            <a:endParaRPr lang="en-US" sz="20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3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TextBox 4"/>
          <p:cNvSpPr/>
          <p:nvPr/>
        </p:nvSpPr>
        <p:spPr>
          <a:xfrm>
            <a:off x="-865080" y="4134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24240" y="1233720"/>
            <a:ext cx="7169760" cy="341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Golos Text"/>
              </a:rPr>
              <a:t>Здесь при необходимости располагается основной текст слайда, ключевая формулировка.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1" strike="noStrike" spc="-1">
                <a:solidFill>
                  <a:srgbClr val="2C2D2E"/>
                </a:solidFill>
                <a:latin typeface="Golos Text"/>
              </a:rPr>
              <a:t>Начало списка: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список;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Clr>
                <a:srgbClr val="2C2D2E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400" b="0" strike="noStrike" spc="-1">
                <a:solidFill>
                  <a:srgbClr val="2C2D2E"/>
                </a:solidFill>
                <a:latin typeface="Golos Text"/>
              </a:rPr>
              <a:t> конец списка.</a:t>
            </a:r>
            <a:endParaRPr lang="en-US" sz="14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Golos Text DemiBold"/>
              </a:rPr>
              <a:t>Заголовок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83574/" TargetMode="External"/><Relationship Id="rId3" Type="http://schemas.openxmlformats.org/officeDocument/2006/relationships/hyperlink" Target="https://habr.com/ru/companies/otus/articles/731854/" TargetMode="External"/><Relationship Id="rId7" Type="http://schemas.openxmlformats.org/officeDocument/2006/relationships/hyperlink" Target="https://flask.palletsprojects.com/en/3.0.x/" TargetMode="External"/><Relationship Id="rId2" Type="http://schemas.openxmlformats.org/officeDocument/2006/relationships/hyperlink" Target="https://habr.com/ru/companies/ruvds/articles/450312/" TargetMode="External"/><Relationship Id="rId1" Type="http://schemas.openxmlformats.org/officeDocument/2006/relationships/slideLayout" Target="../slideLayouts/slideLayout61.xml"/><Relationship Id="rId6" Type="http://schemas.openxmlformats.org/officeDocument/2006/relationships/hyperlink" Target="https://docs.python.org/3/" TargetMode="External"/><Relationship Id="rId5" Type="http://schemas.openxmlformats.org/officeDocument/2006/relationships/hyperlink" Target="https://docs.docker.com/compose/" TargetMode="External"/><Relationship Id="rId4" Type="http://schemas.openxmlformats.org/officeDocument/2006/relationships/hyperlink" Target="https://docs.docker.com/" TargetMode="External"/><Relationship Id="rId9" Type="http://schemas.openxmlformats.org/officeDocument/2006/relationships/hyperlink" Target="https://requests.readthedocs.io/en/lates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49160" y="1947600"/>
            <a:ext cx="7645680" cy="136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000" b="1" strike="noStrike" spc="-1">
                <a:solidFill>
                  <a:srgbClr val="FFFFFF"/>
                </a:solidFill>
                <a:latin typeface="Times New Roman"/>
              </a:rPr>
              <a:t>ЗНАКОМСТВО С ИНСТРУМЕНТАМИ DOCKER COMPOSE:</a:t>
            </a:r>
            <a:br>
              <a:rPr sz="2000"/>
            </a:br>
            <a:r>
              <a:rPr lang="ru-RU" sz="2000" b="1" strike="noStrike" spc="-1">
                <a:solidFill>
                  <a:srgbClr val="FFFFFF"/>
                </a:solidFill>
                <a:latin typeface="Times New Roman"/>
              </a:rPr>
              <a:t>СОЗДАНИЕ ПРОСТОГО КЛИЕНТ-СЕРВЕРНОГО ПРИЛОЖЕНИЯ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itle 4"/>
          <p:cNvSpPr/>
          <p:nvPr/>
        </p:nvSpPr>
        <p:spPr>
          <a:xfrm>
            <a:off x="2460600" y="3494160"/>
            <a:ext cx="6400440" cy="13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ru-RU" sz="1400" b="1" strike="noStrike" spc="-1">
                <a:solidFill>
                  <a:srgbClr val="FFFFFF"/>
                </a:solidFill>
                <a:latin typeface="Times New Roman"/>
              </a:rPr>
              <a:t>Можаев Илья Сергеевич</a:t>
            </a:r>
            <a:endParaRPr lang="en-GB" sz="14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FFFFFF"/>
                </a:solidFill>
                <a:latin typeface="Times New Roman"/>
              </a:rPr>
              <a:t>K3122</a:t>
            </a:r>
            <a:endParaRPr lang="en-GB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3000" b="1" strike="noStrike" spc="-1">
                <a:solidFill>
                  <a:srgbClr val="FFFFFF"/>
                </a:solidFill>
                <a:latin typeface="Times New Roman"/>
              </a:rPr>
              <a:t>Почему же так неудобно?</a:t>
            </a:r>
            <a:endParaRPr lang="en-US" sz="3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7" name="Picture 6"/>
          <p:cNvPicPr/>
          <p:nvPr/>
        </p:nvPicPr>
        <p:blipFill>
          <a:blip r:embed="rId2"/>
          <a:srcRect b="53648"/>
          <a:stretch/>
        </p:blipFill>
        <p:spPr>
          <a:xfrm>
            <a:off x="457200" y="1418400"/>
            <a:ext cx="4608000" cy="289548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Очевидны следующие проблемы: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Команды сборки и запуска контейнеров перегружены ключами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Неудобно запускать контейнеры по отдельности и настраивать их взаимодействие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Нет простого и понятного синтаксиса для сборки целого проекта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Как же быть?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602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spc="-1" dirty="0">
                <a:solidFill>
                  <a:srgbClr val="000000"/>
                </a:solidFill>
                <a:latin typeface="Times New Roman"/>
              </a:rPr>
              <a:t>Используем менеджер </a:t>
            </a: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Docker Compose.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Создайте файл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docker-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compose.yml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в директории проекта и напишите в нём: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version: "3.8"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services: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server: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build: server/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ports: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- 1200:1200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client: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build: client/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depends_on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        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- server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Использование </a:t>
            </a:r>
            <a:r>
              <a:rPr lang="en-US" sz="3200" b="1" strike="noStrike" spc="-1">
                <a:solidFill>
                  <a:srgbClr val="FFFFFF"/>
                </a:solidFill>
                <a:latin typeface="Times New Roman"/>
              </a:rPr>
              <a:t>Docker Compose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Результат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Соберите и запустите проект: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docker compose build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docker compose up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Вы добились того же результата, только намного быстрее и удобнее!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В преимуществах использования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Docker Compose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легко убедиться, внося изменения и усложняя ваш проект.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pic>
        <p:nvPicPr>
          <p:cNvPr id="293" name="Рисунок 292"/>
          <p:cNvPicPr/>
          <p:nvPr/>
        </p:nvPicPr>
        <p:blipFill>
          <a:blip r:embed="rId3"/>
          <a:stretch/>
        </p:blipFill>
        <p:spPr>
          <a:xfrm>
            <a:off x="3240000" y="2880000"/>
            <a:ext cx="1589760" cy="1903320"/>
          </a:xfrm>
          <a:prstGeom prst="rect">
            <a:avLst/>
          </a:prstGeom>
          <a:ln w="0">
            <a:noFill/>
          </a:ln>
        </p:spPr>
      </p:pic>
      <p:pic>
        <p:nvPicPr>
          <p:cNvPr id="294" name="Рисунок 293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0000" y="1080000"/>
            <a:ext cx="4979520" cy="912240"/>
          </a:xfrm>
          <a:prstGeom prst="rect">
            <a:avLst/>
          </a:prstGeom>
          <a:ln w="0">
            <a:noFill/>
          </a:ln>
        </p:spPr>
      </p:pic>
      <p:pic>
        <p:nvPicPr>
          <p:cNvPr id="295" name="Рисунок 294"/>
          <p:cNvPicPr/>
          <p:nvPr/>
        </p:nvPicPr>
        <p:blipFill>
          <a:blip r:embed="rId6"/>
          <a:stretch/>
        </p:blipFill>
        <p:spPr>
          <a:xfrm>
            <a:off x="610560" y="2160000"/>
            <a:ext cx="2269440" cy="97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34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Усложним. Реализуйте проект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Docker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Compose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со следующей архитектурой: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сервер, предоставляющий по указанному порту статичную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html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-страницу;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промежуточный сервер, запрашивающий у первого сервера эти данные, добавляющий к ним собственный текст и предоставляющий по определённому порту полученную страницу;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клиент, запрашивающий у промежуточного сервера вторую страницу и выводящий результат в консоль.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Для создания веб-серверов используйте библиотеку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Flask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. Контейнеры клиента и первого сервера не должны иметь доступа друг к другу. 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Протестируйте соединение между каждой парой контейнеров с помощью утилиты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ping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, прикрепите скриншоты и файлы работы.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Постановка задачи лабораторной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34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Код файла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server.py </a:t>
            </a: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для первого сервера: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#!/usr/bin/env python3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import flask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import os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name = 'server'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app = flask.Flask(name)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@app.route('/')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def hello():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return flask.render_template('hello.html')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if name == 'server’: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app.run(host='0.0.0.0', port=os.environ['SELF_PORT'])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Демонстрация выполнения работы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7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Создадим каталог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bridge/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с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Dockerfile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и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bridge.py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для второго сервера. Код файла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bridge.py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#!/usr/bin/env python3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import requests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import flask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import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os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name = 'bridge'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app =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flask.Flask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(name)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@app.route('/')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def hello():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response =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requests.get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os.environ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['SERVER_URL’])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st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response.text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 + " Have a nice day!"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return 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st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if name == 'bridge’: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app.run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(host='0.0.0.0', port=</a:t>
            </a:r>
            <a:r>
              <a:rPr lang="en-GB" sz="1600" b="0" i="1" strike="noStrike" spc="-1" dirty="0" err="1">
                <a:solidFill>
                  <a:srgbClr val="000000"/>
                </a:solidFill>
                <a:latin typeface="Times New Roman"/>
              </a:rPr>
              <a:t>os.environ</a:t>
            </a:r>
            <a:r>
              <a:rPr lang="en-GB" sz="1600" b="0" i="1" strike="noStrike" spc="-1" dirty="0">
                <a:solidFill>
                  <a:srgbClr val="000000"/>
                </a:solidFill>
                <a:latin typeface="Times New Roman"/>
              </a:rPr>
              <a:t>['SELF_PORT'])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Демонстрация выполнения работы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/>
          </p:nvPr>
        </p:nvSpPr>
        <p:spPr>
          <a:xfrm>
            <a:off x="457200" y="1441440"/>
            <a:ext cx="2780280" cy="347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version: "3.8"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services: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server: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build: server/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300" b="0" i="1" strike="noStrike" spc="-1" dirty="0" err="1">
                <a:solidFill>
                  <a:srgbClr val="000000"/>
                </a:solidFill>
                <a:latin typeface="Times New Roman"/>
              </a:rPr>
              <a:t>container_name</a:t>
            </a: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: server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ru-RU" sz="13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ports: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- 1101:1001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networks: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back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environment: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SELF_PORT=1001</a:t>
            </a:r>
            <a:endParaRPr lang="en-US" sz="13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Демонстрация выполнения работы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Текст 1"/>
          <p:cNvSpPr/>
          <p:nvPr/>
        </p:nvSpPr>
        <p:spPr>
          <a:xfrm>
            <a:off x="5582880" y="1441440"/>
            <a:ext cx="3084840" cy="34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client: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build: client/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400" b="0" i="1" strike="noStrike" spc="-1" dirty="0" err="1">
                <a:solidFill>
                  <a:srgbClr val="000000"/>
                </a:solidFill>
                <a:latin typeface="Times New Roman"/>
              </a:rPr>
              <a:t>container_name</a:t>
            </a: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: client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environment: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  - PYTHONUNBUFFERED=1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  - SERVER_URL=http://bridge:1001/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networks: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  - front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400" b="0" i="1" strike="noStrike" spc="-1" dirty="0" err="1">
                <a:solidFill>
                  <a:srgbClr val="000000"/>
                </a:solidFill>
                <a:latin typeface="Times New Roman"/>
              </a:rPr>
              <a:t>depends_on</a:t>
            </a: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  - bridge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networks: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back: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driver: bridge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front:</a:t>
            </a:r>
            <a:endParaRPr lang="en-GB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GB" sz="1400" b="0" i="1" strike="noStrike" spc="-1" dirty="0">
                <a:solidFill>
                  <a:srgbClr val="000000"/>
                </a:solidFill>
                <a:latin typeface="Times New Roman"/>
              </a:rPr>
              <a:t>    driver: bridge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305" name="Текст 1"/>
          <p:cNvSpPr/>
          <p:nvPr/>
        </p:nvSpPr>
        <p:spPr>
          <a:xfrm>
            <a:off x="2705760" y="1441440"/>
            <a:ext cx="2876760" cy="34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bridge: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build: bridge/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300" b="0" i="1" strike="noStrike" spc="-1" dirty="0" err="1">
                <a:solidFill>
                  <a:srgbClr val="000000"/>
                </a:solidFill>
                <a:latin typeface="Times New Roman"/>
              </a:rPr>
              <a:t>container_name</a:t>
            </a: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: bridge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ru-RU" sz="13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ports: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- 1102:1001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environment: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SELF_PORT=1001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SERVER_URL=http://server:1001/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networks: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back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front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en-GB" sz="1300" b="0" i="1" strike="noStrike" spc="-1" dirty="0" err="1">
                <a:solidFill>
                  <a:srgbClr val="000000"/>
                </a:solidFill>
                <a:latin typeface="Times New Roman"/>
              </a:rPr>
              <a:t>depends_on</a:t>
            </a: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GB" sz="13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r>
              <a:rPr lang="en-GB" sz="1300" b="0" i="1" strike="noStrike" spc="-1" dirty="0">
                <a:solidFill>
                  <a:srgbClr val="000000"/>
                </a:solidFill>
                <a:latin typeface="Times New Roman"/>
              </a:rPr>
              <a:t>      - server</a:t>
            </a:r>
            <a:endParaRPr lang="en-GB" sz="1300" b="0" strike="noStrike" spc="-1" dirty="0">
              <a:latin typeface="Arial"/>
            </a:endParaRPr>
          </a:p>
        </p:txBody>
      </p:sp>
      <p:sp>
        <p:nvSpPr>
          <p:cNvPr id="306" name="Текст 1"/>
          <p:cNvSpPr/>
          <p:nvPr/>
        </p:nvSpPr>
        <p:spPr>
          <a:xfrm>
            <a:off x="457200" y="1087920"/>
            <a:ext cx="6720480" cy="35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Содержимое файла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docker-compose.yml:</a:t>
            </a:r>
            <a:endParaRPr lang="en-GB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7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В исполняемых скриптах впишем использование переменных окружения вместо адресов ссылок и портов для удобства модификации.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В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Dockerfile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для каждого из контейнеров добавим установку библиотек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flask, requests,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os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при необходимости. Кроме того, в каждом установим утилиту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ping: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RUN /bin/bash &amp;&amp; apt-get update &amp;&amp; apt-get install -y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iputils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-ping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Соберём и запустим проект для проверки результатов.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Демонстрация выполнения работы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Всё работает!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0" name="Рисунок 30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82320" y="996480"/>
            <a:ext cx="4657680" cy="2282760"/>
          </a:xfrm>
          <a:prstGeom prst="rect">
            <a:avLst/>
          </a:prstGeom>
          <a:ln w="0">
            <a:noFill/>
          </a:ln>
        </p:spPr>
      </p:pic>
      <p:pic>
        <p:nvPicPr>
          <p:cNvPr id="311" name="Рисунок 310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442320" y="3377520"/>
            <a:ext cx="5377680" cy="1482480"/>
          </a:xfrm>
          <a:prstGeom prst="rect">
            <a:avLst/>
          </a:prstGeom>
          <a:ln w="0">
            <a:noFill/>
          </a:ln>
        </p:spPr>
      </p:pic>
      <p:pic>
        <p:nvPicPr>
          <p:cNvPr id="312" name="Рисунок 311"/>
          <p:cNvPicPr/>
          <p:nvPr/>
        </p:nvPicPr>
        <p:blipFill>
          <a:blip r:embed="rId6"/>
          <a:stretch/>
        </p:blipFill>
        <p:spPr>
          <a:xfrm>
            <a:off x="5380920" y="1003680"/>
            <a:ext cx="2899080" cy="976320"/>
          </a:xfrm>
          <a:prstGeom prst="rect">
            <a:avLst/>
          </a:prstGeom>
          <a:ln w="0">
            <a:noFill/>
          </a:ln>
        </p:spPr>
      </p:pic>
      <p:pic>
        <p:nvPicPr>
          <p:cNvPr id="313" name="Рисунок 312"/>
          <p:cNvPicPr/>
          <p:nvPr/>
        </p:nvPicPr>
        <p:blipFill>
          <a:blip r:embed="rId7"/>
          <a:stretch/>
        </p:blipFill>
        <p:spPr>
          <a:xfrm>
            <a:off x="5379480" y="2262960"/>
            <a:ext cx="2900520" cy="977040"/>
          </a:xfrm>
          <a:prstGeom prst="rect">
            <a:avLst/>
          </a:prstGeom>
          <a:ln w="0">
            <a:noFill/>
          </a:ln>
        </p:spPr>
      </p:pic>
      <p:pic>
        <p:nvPicPr>
          <p:cNvPr id="314" name="Рисунок 313"/>
          <p:cNvPicPr/>
          <p:nvPr/>
        </p:nvPicPr>
        <p:blipFill>
          <a:blip r:embed="rId8"/>
          <a:stretch/>
        </p:blipFill>
        <p:spPr>
          <a:xfrm>
            <a:off x="900000" y="3600000"/>
            <a:ext cx="1260000" cy="12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7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В данной лабораторной работе: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показаны базовые инструменты для работы с менеджером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многоконтейнерных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проектов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Docker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Compose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;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изучены основные команды для составления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docker-compose.yml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файлов;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изучены механизмы использования виртуальных сетей в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Docker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Compose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и портов хоста и контейнеров;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285840" indent="-285840" algn="just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освоены методы работы с библиотекой создания веб-серверов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Flask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и библиотекой клиентских запросов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Times New Roman"/>
              </a:rPr>
              <a:t>Requests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</a:rPr>
              <a:t> на языке Python.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Выводы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507960" y="179244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 lnSpcReduction="10000"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ru-RU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В данной лабораторной работе будут изучены и продемонстрированы базовые инструменты для работы с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Docker Compose</a:t>
            </a:r>
            <a:r>
              <a:rPr lang="ru-RU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, освоены методы связывания контейнеров, а также написано простое клиент-серверное приложение на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Python </a:t>
            </a:r>
            <a:r>
              <a:rPr lang="ru-RU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с использованием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Flask</a:t>
            </a:r>
            <a:r>
              <a:rPr lang="ru-RU" sz="15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lang="en-US" sz="15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7960" y="118260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Описание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Введение в лабораторную работу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5000040" y="301140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 lnSpcReduction="10000"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Научиться связывать контейнеры </a:t>
            </a: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</a:rPr>
              <a:t>Docker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Создать веб-сервер и клиент к нему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Освоить инструменты работы с контейнерами и сетями в </a:t>
            </a: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</a:rPr>
              <a:t>Docker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</a:rPr>
              <a:t>Compose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Настроить три контейнера (сервер, промежуточный сервер и клиент), два из которых изолированы друг от друга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5000040" y="240156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Цели и задачи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1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1.	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Golos Text"/>
              </a:rPr>
              <a:t>Хабр</a:t>
            </a: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: Руководство по 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Docker Compose </a:t>
            </a: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для начинающих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2"/>
              </a:rPr>
              <a:t>https://habr.com/ru/companies/ruvds/articles/450312/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2.	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Golos Text"/>
              </a:rPr>
              <a:t>Хабр</a:t>
            </a: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: 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Docker Compose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3"/>
              </a:rPr>
              <a:t>https://habr.com/ru/companies/otus/articles/731854/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3.	Docker Docs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4"/>
              </a:rPr>
              <a:t>https://docs.docker.com/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4.	Docker Docs: Docker Compose overview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5"/>
              </a:rPr>
              <a:t>https://docs.docker.com/compose/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5.	Python 3.12.1 documentation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6"/>
              </a:rPr>
              <a:t>https://docs.python.org/3/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6.	Flask documentation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7"/>
              </a:rPr>
              <a:t>https://flask.palletsprojects.com/en/3.0.x/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7.	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Golos Text"/>
              </a:rPr>
              <a:t>Хабр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: Flask </a:t>
            </a: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для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Golos Text"/>
              </a:rPr>
              <a:t>начинающих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Golos Text"/>
              </a:rPr>
              <a:t>– </a:t>
            </a:r>
            <a:r>
              <a:rPr lang="en-GB" sz="1600" b="0" strike="noStrike" spc="-1" dirty="0">
                <a:solidFill>
                  <a:srgbClr val="000000"/>
                </a:solidFill>
                <a:latin typeface="Golos Text"/>
                <a:hlinkClick r:id="rId8"/>
              </a:rPr>
              <a:t>https://habr.com/ru/articles/783574/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Golos Text"/>
              </a:rPr>
              <a:t>8. 	Requests 2.31.0 documentation – </a:t>
            </a:r>
            <a:r>
              <a:rPr lang="en-GB" sz="1600" b="0" u="sng" strike="noStrike" spc="-1" dirty="0">
                <a:solidFill>
                  <a:srgbClr val="5F5F5F"/>
                </a:solidFill>
                <a:uFillTx/>
                <a:latin typeface="Golos Text"/>
                <a:hlinkClick r:id="rId9"/>
              </a:rPr>
              <a:t>https://requests.readthedocs.io/en/latest/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3000" b="1" strike="noStrike" spc="-1">
                <a:solidFill>
                  <a:srgbClr val="FFFFFF"/>
                </a:solidFill>
                <a:latin typeface="Golos Text DemiBold"/>
              </a:rPr>
              <a:t>Список использованных источников</a:t>
            </a:r>
            <a:endParaRPr lang="en-US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49160" y="1947600"/>
            <a:ext cx="7645680" cy="136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Спасибо за внимание!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3000" b="1" strike="noStrike" spc="-1" dirty="0">
                <a:solidFill>
                  <a:srgbClr val="FFFFFF"/>
                </a:solidFill>
                <a:latin typeface="Times New Roman"/>
              </a:rPr>
              <a:t>Как возникла идея проекта?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2" name="Picture 4"/>
          <p:cNvPicPr/>
          <p:nvPr/>
        </p:nvPicPr>
        <p:blipFill>
          <a:blip r:embed="rId2"/>
          <a:srcRect l="10603" t="2194" r="10742" b="2609"/>
          <a:stretch/>
        </p:blipFill>
        <p:spPr>
          <a:xfrm>
            <a:off x="457200" y="1314720"/>
            <a:ext cx="4599360" cy="313164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Отлаживать проекты становится громоздко и неудобно, если в них входит несколько различных сервисов.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При работе с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Docker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в основной лабораторной курса информатики было очевидно, что запускать несколько контейнеров и соединять их между собой каждый раз неэффективно.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Поэтому – я заинтересовался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Docker Compose!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ru-RU" sz="3000" b="1" strike="noStrike" spc="-1">
                <a:solidFill>
                  <a:srgbClr val="FFFFFF"/>
                </a:solidFill>
                <a:latin typeface="Times New Roman"/>
              </a:rPr>
              <a:t>Что нужно для начала работы?</a:t>
            </a:r>
            <a:endParaRPr lang="en-US" sz="3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4"/>
          <p:cNvPicPr/>
          <p:nvPr/>
        </p:nvPicPr>
        <p:blipFill rotWithShape="1">
          <a:blip r:embed="rId2"/>
          <a:srcRect t="16744" r="862" b="1371"/>
          <a:stretch/>
        </p:blipFill>
        <p:spPr>
          <a:xfrm>
            <a:off x="457200" y="1206360"/>
            <a:ext cx="4568283" cy="332028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Ubuntu 22.04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или другой дистрибутив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Linux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Установите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Docker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и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Docker Compose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Установите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Python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и утилиту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pip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- Установите утилиту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ping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и убедитесь, что она работает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1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Создайте в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директории нового проекта два каталога: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server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/ и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client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/. В каждом из них создайте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Dockerfile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и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python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-скрипт, например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server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py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и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client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py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, а в каталог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server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/ добавьте файл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index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html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с текстом, который ваш сервер должен выводить.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Архитектура проекта должна выглядеть так: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server/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- server.py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- index.html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-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Dockerfile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client/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- client.py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-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Dockerfile</a:t>
            </a:r>
            <a:endParaRPr lang="en-US" sz="16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Создание контейнеров клиент-сервер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/>
          </p:nvPr>
        </p:nvSpPr>
        <p:spPr>
          <a:xfrm>
            <a:off x="507960" y="179244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8000" lnSpcReduction="20000"/>
          </a:bodyPr>
          <a:lstStyle/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#!/usr/bin/env python3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import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http.server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with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http.server.HTTPServer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(("", 1200),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 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/>
                <a:ea typeface="Times New Roman"/>
              </a:rPr>
              <a:t>http.server.SimpleHTTPRequestHandler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  as serv: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	serv</a:t>
            </a:r>
            <a:r>
              <a:rPr lang="ru-RU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serve</a:t>
            </a:r>
            <a:r>
              <a:rPr lang="ru-RU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_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forever</a:t>
            </a:r>
            <a:r>
              <a:rPr lang="ru-RU" sz="1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()</a:t>
            </a:r>
            <a:endParaRPr lang="en-US" sz="1800" b="0" strike="noStrike" spc="-1" dirty="0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7960" y="118260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server.py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Содержимое файлов каталога </a:t>
            </a:r>
            <a:r>
              <a:rPr lang="en-US" sz="3200" b="1" strike="noStrike" spc="-1">
                <a:solidFill>
                  <a:srgbClr val="FFFFFF"/>
                </a:solidFill>
                <a:latin typeface="Times New Roman"/>
              </a:rPr>
              <a:t>server/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5000040" y="301140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FROM python</a:t>
            </a:r>
            <a:r>
              <a:rPr lang="ru-RU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latest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COPY server.py .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COPY index.html .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CMD python server.py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5000040" y="240156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Dockerfile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507960" y="1792440"/>
            <a:ext cx="387036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#!/usr/bin/env python3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import requests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response=requests.get("http://server:1200/")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print(response.text)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pos="0" algn="l"/>
              </a:tabLst>
            </a:pPr>
            <a:endParaRPr lang="en-US" sz="12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7960" y="118260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client.py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Содержимое файлов каталога </a:t>
            </a:r>
            <a:r>
              <a:rPr lang="en-US" sz="3200" b="1" strike="noStrike" spc="-1">
                <a:solidFill>
                  <a:srgbClr val="FFFFFF"/>
                </a:solidFill>
                <a:latin typeface="Times New Roman"/>
              </a:rPr>
              <a:t>client/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5000040" y="3011400"/>
            <a:ext cx="3635640" cy="157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FROM python:latest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RUN pip install requests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COPY client.py .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  <a:p>
            <a:pPr marL="11160" indent="-11160" algn="just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US" sz="15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CMD python client.py</a:t>
            </a:r>
            <a:endParaRPr lang="en-US" sz="15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/>
          </p:nvPr>
        </p:nvSpPr>
        <p:spPr>
          <a:xfrm>
            <a:off x="5000040" y="2401560"/>
            <a:ext cx="2960640" cy="59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u="sng" strike="noStrike" spc="-1">
                <a:solidFill>
                  <a:srgbClr val="000000"/>
                </a:solidFill>
                <a:uFillTx/>
                <a:latin typeface="Times New Roman"/>
              </a:rPr>
              <a:t>Dockerfile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760" cy="341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Соберите образы контейнеров: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docker build -t flask-server server/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GB" sz="1600" b="0" i="1" strike="noStrike" spc="-1">
                <a:solidFill>
                  <a:srgbClr val="000000"/>
                </a:solidFill>
                <a:latin typeface="Times New Roman"/>
              </a:rPr>
              <a:t>docker build -t flask-client client/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Создайте виртуальную сеть и запустите оба контейнера подключёнными к ней: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ru-RU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docker network create my_network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docker run -d -p 1200:1200 --network=my_network --name server flask-server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docker run -it --network=my_network --name client flask-client</a:t>
            </a:r>
            <a:endParaRPr lang="en-US" sz="1600" b="0" strike="noStrike" spc="-1">
              <a:solidFill>
                <a:srgbClr val="000000"/>
              </a:solidFill>
              <a:latin typeface="Golos Text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 dirty="0">
                <a:solidFill>
                  <a:srgbClr val="FFFFFF"/>
                </a:solidFill>
                <a:latin typeface="Times New Roman"/>
              </a:rPr>
              <a:t>Связывание контейнеров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4160" cy="52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3200" b="1" strike="noStrike" spc="-1">
                <a:solidFill>
                  <a:srgbClr val="FFFFFF"/>
                </a:solidFill>
                <a:latin typeface="Times New Roman"/>
              </a:rPr>
              <a:t>Результат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508000" y="1153800"/>
            <a:ext cx="2532240" cy="342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Теперь в терминале и по адресу </a:t>
            </a:r>
            <a:r>
              <a:rPr lang="en-GB" sz="1400" b="0" strike="noStrike" spc="-1" dirty="0">
                <a:solidFill>
                  <a:srgbClr val="000000"/>
                </a:solidFill>
                <a:latin typeface="Times New Roman"/>
              </a:rPr>
              <a:t>http://localhost:1200/ 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 отображается содержимое файла 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index.html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  <a:p>
            <a:pPr marL="0" indent="0">
              <a:lnSpc>
                <a:spcPct val="100000"/>
              </a:lnSpc>
              <a:spcBef>
                <a:spcPts val="28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</a:rPr>
              <a:t>Простейший веб-сервер создан!</a:t>
            </a:r>
            <a:endParaRPr lang="en-US" sz="1400" b="0" strike="noStrike" spc="-1" dirty="0">
              <a:solidFill>
                <a:srgbClr val="000000"/>
              </a:solidFill>
              <a:latin typeface="Golos Text"/>
            </a:endParaRPr>
          </a:p>
        </p:txBody>
      </p:sp>
      <p:pic>
        <p:nvPicPr>
          <p:cNvPr id="283" name="Рисунок 28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0000" y="1080000"/>
            <a:ext cx="5040000" cy="816840"/>
          </a:xfrm>
          <a:prstGeom prst="rect">
            <a:avLst/>
          </a:prstGeom>
          <a:ln w="0">
            <a:noFill/>
          </a:ln>
        </p:spPr>
      </p:pic>
      <p:pic>
        <p:nvPicPr>
          <p:cNvPr id="284" name="Рисунок 283"/>
          <p:cNvPicPr/>
          <p:nvPr/>
        </p:nvPicPr>
        <p:blipFill>
          <a:blip r:embed="rId5"/>
          <a:stretch/>
        </p:blipFill>
        <p:spPr>
          <a:xfrm>
            <a:off x="540000" y="1980000"/>
            <a:ext cx="2160000" cy="929880"/>
          </a:xfrm>
          <a:prstGeom prst="rect">
            <a:avLst/>
          </a:prstGeom>
          <a:ln w="0">
            <a:noFill/>
          </a:ln>
        </p:spPr>
      </p:pic>
      <p:pic>
        <p:nvPicPr>
          <p:cNvPr id="285" name="Рисунок 284"/>
          <p:cNvPicPr/>
          <p:nvPr/>
        </p:nvPicPr>
        <p:blipFill>
          <a:blip r:embed="rId6"/>
          <a:stretch/>
        </p:blipFill>
        <p:spPr>
          <a:xfrm>
            <a:off x="2835000" y="3060000"/>
            <a:ext cx="2025000" cy="162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6214</TotalTime>
  <Words>1382</Words>
  <Application>Microsoft Office PowerPoint</Application>
  <PresentationFormat>Экран (16:9)</PresentationFormat>
  <Paragraphs>189</Paragraphs>
  <Slides>21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21</vt:i4>
      </vt:variant>
    </vt:vector>
  </HeadingPairs>
  <TitlesOfParts>
    <vt:vector size="34" baseType="lpstr">
      <vt:lpstr>Arial</vt:lpstr>
      <vt:lpstr>Calibri</vt:lpstr>
      <vt:lpstr>Golos Text</vt:lpstr>
      <vt:lpstr>Golos Text DemiBold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ЗНАКОМСТВО С ИНСТРУМЕНТАМИ DOCKER COMPOSE: СОЗДАНИЕ ПРОСТОГО КЛИЕНТ-СЕРВЕРНОГО ПРИЛОЖЕНИЯ</vt:lpstr>
      <vt:lpstr>Введение в лабораторную работу</vt:lpstr>
      <vt:lpstr>Как возникла идея проекта?</vt:lpstr>
      <vt:lpstr>Что нужно для начала работы?</vt:lpstr>
      <vt:lpstr>Создание контейнеров клиент-сервер</vt:lpstr>
      <vt:lpstr>Содержимое файлов каталога server/</vt:lpstr>
      <vt:lpstr>Содержимое файлов каталога client/</vt:lpstr>
      <vt:lpstr>Связывание контейнеров</vt:lpstr>
      <vt:lpstr>Результат</vt:lpstr>
      <vt:lpstr>Почему же так неудобно?</vt:lpstr>
      <vt:lpstr>Использование Docker Compose</vt:lpstr>
      <vt:lpstr>Результат</vt:lpstr>
      <vt:lpstr>Постановка задачи лабораторной</vt:lpstr>
      <vt:lpstr>Демонстрация выполнения работы</vt:lpstr>
      <vt:lpstr>Демонстрация выполнения работы</vt:lpstr>
      <vt:lpstr>Демонстрация выполнения работы</vt:lpstr>
      <vt:lpstr>Демонстрация выполнения работы</vt:lpstr>
      <vt:lpstr>Всё работает!</vt:lpstr>
      <vt:lpstr>Выводы</vt:lpstr>
      <vt:lpstr>Список использованных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</dc:creator>
  <dc:description/>
  <cp:lastModifiedBy>Можаев Илья Сергеевич</cp:lastModifiedBy>
  <cp:revision>163</cp:revision>
  <dcterms:created xsi:type="dcterms:W3CDTF">2014-06-27T12:30:22Z</dcterms:created>
  <dcterms:modified xsi:type="dcterms:W3CDTF">2024-01-09T22:02:38Z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0x010100C3222E6E4CA49348A19974C3703938A4</vt:lpwstr>
  </property>
  <property fmtid="{D5CDD505-2E9C-101B-9397-08002B2CF9AE}" pid="3" name="Notes">
    <vt:i4>3</vt:i4>
  </property>
  <property fmtid="{D5CDD505-2E9C-101B-9397-08002B2CF9AE}" pid="4" name="PresentationFormat">
    <vt:lpwstr>Экран (16:9)</vt:lpwstr>
  </property>
  <property fmtid="{D5CDD505-2E9C-101B-9397-08002B2CF9AE}" pid="5" name="Slides">
    <vt:i4>21</vt:i4>
  </property>
</Properties>
</file>